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475" r:id="rId3"/>
    <p:sldId id="476" r:id="rId4"/>
    <p:sldId id="477" r:id="rId5"/>
    <p:sldId id="478" r:id="rId6"/>
    <p:sldId id="479" r:id="rId7"/>
    <p:sldId id="544" r:id="rId8"/>
    <p:sldId id="480" r:id="rId9"/>
    <p:sldId id="481" r:id="rId10"/>
    <p:sldId id="358" r:id="rId11"/>
    <p:sldId id="609" r:id="rId12"/>
    <p:sldId id="610" r:id="rId13"/>
    <p:sldId id="611" r:id="rId14"/>
    <p:sldId id="612" r:id="rId15"/>
    <p:sldId id="613" r:id="rId16"/>
    <p:sldId id="614" r:id="rId17"/>
    <p:sldId id="615" r:id="rId18"/>
    <p:sldId id="616" r:id="rId19"/>
    <p:sldId id="617" r:id="rId20"/>
    <p:sldId id="618" r:id="rId21"/>
    <p:sldId id="619" r:id="rId22"/>
    <p:sldId id="620" r:id="rId23"/>
    <p:sldId id="621" r:id="rId24"/>
    <p:sldId id="622" r:id="rId25"/>
    <p:sldId id="623" r:id="rId26"/>
    <p:sldId id="624" r:id="rId27"/>
    <p:sldId id="625" r:id="rId28"/>
    <p:sldId id="626" r:id="rId29"/>
    <p:sldId id="627" r:id="rId30"/>
    <p:sldId id="628" r:id="rId32"/>
    <p:sldId id="629" r:id="rId33"/>
    <p:sldId id="630" r:id="rId34"/>
    <p:sldId id="631" r:id="rId35"/>
    <p:sldId id="632" r:id="rId36"/>
    <p:sldId id="633" r:id="rId37"/>
    <p:sldId id="437" r:id="rId38"/>
    <p:sldId id="438" r:id="rId39"/>
    <p:sldId id="381" r:id="rId40"/>
    <p:sldId id="384" r:id="rId41"/>
    <p:sldId id="398" r:id="rId42"/>
    <p:sldId id="385" r:id="rId43"/>
    <p:sldId id="402" r:id="rId44"/>
    <p:sldId id="403" r:id="rId45"/>
    <p:sldId id="404" r:id="rId46"/>
    <p:sldId id="406" r:id="rId47"/>
    <p:sldId id="401" r:id="rId48"/>
    <p:sldId id="408" r:id="rId49"/>
    <p:sldId id="407" r:id="rId50"/>
    <p:sldId id="409" r:id="rId51"/>
    <p:sldId id="410" r:id="rId52"/>
    <p:sldId id="411" r:id="rId53"/>
    <p:sldId id="414" r:id="rId54"/>
    <p:sldId id="417" r:id="rId55"/>
    <p:sldId id="418" r:id="rId56"/>
    <p:sldId id="419" r:id="rId57"/>
    <p:sldId id="415" r:id="rId58"/>
    <p:sldId id="420" r:id="rId59"/>
    <p:sldId id="421" r:id="rId60"/>
    <p:sldId id="416" r:id="rId61"/>
    <p:sldId id="423" r:id="rId62"/>
    <p:sldId id="424" r:id="rId63"/>
    <p:sldId id="426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yeda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commentAuthors" Target="commentAuthors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panose="020B0A040201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22165" y="208557"/>
            <a:ext cx="8520600" cy="763600"/>
          </a:xfrm>
        </p:spPr>
        <p:txBody>
          <a:bodyPr>
            <a:normAutofit fontScale="90000"/>
          </a:bodyPr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</a:rPr>
              <a:t>Practical considerations</a:t>
            </a:r>
            <a:br>
              <a:rPr lang="en-US" altLang="en-US">
                <a:latin typeface="Open Sans Condensed" panose="020B0806030504020204" charset="0"/>
                <a:cs typeface="Open Sans Condensed" panose="020B0806030504020204" charset="0"/>
              </a:rPr>
            </a:br>
            <a:br>
              <a:rPr lang="en-US" altLang="en-US" sz="3600">
                <a:latin typeface="Open Sans Condensed" panose="020B0806030504020204" charset="0"/>
                <a:cs typeface="Open Sans Condensed" panose="020B0806030504020204" charset="0"/>
              </a:rPr>
            </a:br>
            <a:br>
              <a:rPr lang="en-US" altLang="en-US" sz="3600">
                <a:latin typeface="Open Sans Condensed" panose="020B0806030504020204" charset="0"/>
                <a:cs typeface="Open Sans Condensed" panose="020B0806030504020204" charset="0"/>
              </a:rPr>
            </a:br>
            <a:endParaRPr lang="en-US" altLang="en-US" sz="36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7405" y="1134110"/>
            <a:ext cx="4419600" cy="5013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88290" y="1080135"/>
            <a:ext cx="4304030" cy="2584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How do you find the most parsimonious tree?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One way: </a:t>
            </a:r>
            <a:b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</a:br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1. Try every possible tree. 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2. For each tree, count min # of steps</a:t>
            </a:r>
            <a:b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</a:br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3. Choose the tree with the fewest # steps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865630" y="4571365"/>
            <a:ext cx="167957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Too many trees. 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786765" y="628650"/>
            <a:ext cx="9871075" cy="56013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757556"/>
            <a:ext cx="7886712" cy="1325565"/>
          </a:xfrm>
        </p:spPr>
        <p:txBody>
          <a:bodyPr>
            <a:noAutofit/>
          </a:bodyPr>
          <a:p>
            <a:r>
              <a:rPr lang="x-none" altLang="en-US" sz="3200">
                <a:latin typeface="Open Sans Condensed" panose="020B0806030504020204" charset="0"/>
              </a:rPr>
              <a:t>Full disclaimer: I'm borrowing </a:t>
            </a:r>
            <a:r>
              <a:rPr lang="en-US" altLang="x-none" sz="3200">
                <a:latin typeface="Open Sans Condensed" panose="020B0806030504020204" charset="0"/>
              </a:rPr>
              <a:t>A LOT</a:t>
            </a:r>
            <a:r>
              <a:rPr lang="x-none" altLang="en-US" sz="3200">
                <a:latin typeface="Open Sans Condensed" panose="020B0806030504020204" charset="0"/>
              </a:rPr>
              <a:t> of this material from Paul Lewis (Uconn)</a:t>
            </a:r>
            <a:br>
              <a:rPr lang="x-none" altLang="en-US" sz="3200">
                <a:latin typeface="Open Sans Condensed" panose="020B0806030504020204" charset="0"/>
              </a:rPr>
            </a:br>
            <a:r>
              <a:rPr lang="x-none" altLang="en-US" sz="3200">
                <a:latin typeface="Open Sans Condensed" panose="020B0806030504020204" charset="0"/>
              </a:rPr>
              <a:t>(Check out his teaching materials!) </a:t>
            </a:r>
            <a:endParaRPr lang="x-none" altLang="en-US" sz="3200">
              <a:latin typeface="Open Sans Condensed" panose="020B080603050402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26485" y="2295525"/>
            <a:ext cx="4991735" cy="4337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68516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</a:rPr>
              <a:t>If two</a:t>
            </a:r>
            <a:r>
              <a:rPr lang="en-US" altLang="x-none">
                <a:latin typeface="Open Sans Condensed" panose="020B0806030504020204" charset="0"/>
              </a:rPr>
              <a:t> DNA</a:t>
            </a:r>
            <a:r>
              <a:rPr lang="x-none" altLang="en-US">
                <a:latin typeface="Open Sans Condensed" panose="020B0806030504020204" charset="0"/>
              </a:rPr>
              <a:t> sequences are unrelated, what % of bases </a:t>
            </a:r>
            <a:r>
              <a:rPr lang="en-US" altLang="x-none">
                <a:latin typeface="Open Sans Condensed" panose="020B0806030504020204" charset="0"/>
              </a:rPr>
              <a:t>(aligned sites)</a:t>
            </a:r>
            <a:r>
              <a:rPr lang="x-none" altLang="en-US">
                <a:latin typeface="Open Sans Condensed" panose="020B0806030504020204" charset="0"/>
              </a:rPr>
              <a:t> do you expect to be identical? </a:t>
            </a:r>
            <a:endParaRPr lang="x-none" altLang="en-US">
              <a:latin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91" y="247904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 sz="4000">
                <a:latin typeface="Open Sans Condensed" panose="020B0806030504020204" charset="0"/>
                <a:cs typeface="Open Sans Condensed" panose="020B0806030504020204" charset="0"/>
              </a:rPr>
              <a:t>A. 50%</a:t>
            </a:r>
            <a:endParaRPr lang="x-none" altLang="en-US" sz="4000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x-none" altLang="en-US" sz="4000">
                <a:latin typeface="Open Sans Condensed" panose="020B0806030504020204" charset="0"/>
                <a:cs typeface="Open Sans Condensed" panose="020B0806030504020204" charset="0"/>
              </a:rPr>
              <a:t>B. 25%</a:t>
            </a:r>
            <a:endParaRPr lang="x-none" altLang="en-US" sz="4000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x-none" altLang="en-US" sz="4000">
                <a:latin typeface="Open Sans Condensed" panose="020B0806030504020204" charset="0"/>
                <a:cs typeface="Open Sans Condensed" panose="020B0806030504020204" charset="0"/>
              </a:rPr>
              <a:t>C. 0%</a:t>
            </a:r>
            <a:endParaRPr lang="x-none" altLang="en-US" sz="4000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x-none" altLang="en-US" sz="4000">
                <a:latin typeface="Open Sans Condensed" panose="020B0806030504020204" charset="0"/>
                <a:cs typeface="Open Sans Condensed" panose="020B0806030504020204" charset="0"/>
              </a:rPr>
              <a:t>D. I need more information</a:t>
            </a:r>
            <a:endParaRPr lang="x-none" altLang="en-US" sz="40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6" y="110491"/>
            <a:ext cx="7886712" cy="1325565"/>
          </a:xfrm>
        </p:spPr>
        <p:txBody>
          <a:bodyPr/>
          <a:p>
            <a:pPr algn="ctr"/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Why do we need statistics? 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436370"/>
            <a:ext cx="795591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" y="306070"/>
            <a:ext cx="3191510" cy="1325880"/>
          </a:xfrm>
        </p:spPr>
        <p:txBody>
          <a:bodyPr/>
          <a:p>
            <a:pPr algn="ctr"/>
            <a:r>
              <a:rPr lang="x-none" altLang="en-US" sz="3200">
                <a:latin typeface="Open Sans Condensed" panose="020B0806030504020204" charset="0"/>
                <a:cs typeface="Open Sans Condensed" panose="020B0806030504020204" charset="0"/>
              </a:rPr>
              <a:t>"Long-branch attraction"</a:t>
            </a:r>
            <a:endParaRPr lang="x-none" altLang="en-US" sz="32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88335" y="90170"/>
            <a:ext cx="5862320" cy="3154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" y="1506220"/>
            <a:ext cx="3536950" cy="2119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815" y="5033010"/>
            <a:ext cx="4968875" cy="83883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760000">
            <a:off x="2826385" y="3419475"/>
            <a:ext cx="2623820" cy="809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3925570"/>
            <a:ext cx="3338195" cy="279273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3065145" y="4937125"/>
            <a:ext cx="797560" cy="863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0" y="395605"/>
            <a:ext cx="2536825" cy="1520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610" y="3260725"/>
            <a:ext cx="2259965" cy="1891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511" y="589916"/>
            <a:ext cx="7886712" cy="1325565"/>
          </a:xfrm>
        </p:spPr>
        <p:txBody>
          <a:bodyPr>
            <a:noAutofit/>
          </a:bodyPr>
          <a:p>
            <a:r>
              <a:rPr lang="x-none" altLang="en-US" sz="8000"/>
              <a:t>P(            |         )</a:t>
            </a:r>
            <a:endParaRPr lang="x-none" altLang="en-US" sz="800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rcRect l="19712"/>
          <a:stretch>
            <a:fillRect/>
          </a:stretch>
        </p:blipFill>
        <p:spPr>
          <a:xfrm>
            <a:off x="1570355" y="891540"/>
            <a:ext cx="2928620" cy="7226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48336" y="34671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 sz="8000"/>
              <a:t>P(            |         )</a:t>
            </a:r>
            <a:endParaRPr lang="x-none" altLang="en-US" sz="800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/>
          <a:srcRect l="19712"/>
          <a:stretch>
            <a:fillRect/>
          </a:stretch>
        </p:blipFill>
        <p:spPr>
          <a:xfrm>
            <a:off x="1838960" y="3768725"/>
            <a:ext cx="3029585" cy="72263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829310" y="5360670"/>
            <a:ext cx="75819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sz="3200">
                <a:latin typeface="Open Sans Condensed" panose="020B0806030504020204" charset="0"/>
                <a:cs typeface="Open Sans Condensed" panose="020B0806030504020204" charset="0"/>
              </a:rPr>
              <a:t>read as: The probability of this alignment (the data) GIVEN or CONDITIONAL UPON this being the true tree. </a:t>
            </a:r>
            <a:endParaRPr lang="en-US" altLang="x-none" sz="32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0435" y="5502275"/>
            <a:ext cx="2095500" cy="1394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6" y="324486"/>
            <a:ext cx="7886712" cy="1325565"/>
          </a:xfrm>
        </p:spPr>
        <p:txBody>
          <a:bodyPr>
            <a:noAutofit/>
          </a:bodyPr>
          <a:p>
            <a:pPr algn="ctr"/>
            <a:r>
              <a:rPr lang="x-none" altLang="en-US" sz="6000">
                <a:latin typeface="Open Sans Condensed" panose="020B0806030504020204" charset="0"/>
              </a:rPr>
              <a:t>How do we treat trees probabilistically? </a:t>
            </a:r>
            <a:endParaRPr lang="x-none" altLang="en-US" sz="6000">
              <a:latin typeface="Open Sans Condensed" panose="020B080603050402020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70" y="2978150"/>
            <a:ext cx="553085" cy="588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15" y="3002915"/>
            <a:ext cx="581025" cy="517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315" y="3004820"/>
            <a:ext cx="708660" cy="538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835" y="2962275"/>
            <a:ext cx="737235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585" y="2999105"/>
            <a:ext cx="737235" cy="595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605" y="2972435"/>
            <a:ext cx="751205" cy="673100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6140000">
            <a:off x="3171190" y="3161030"/>
            <a:ext cx="173990" cy="952500"/>
          </a:xfrm>
          <a:prstGeom prst="leftBrace">
            <a:avLst>
              <a:gd name="adj1" fmla="val 8333"/>
              <a:gd name="adj2" fmla="val 49979"/>
            </a:avLst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257165" y="2496185"/>
            <a:ext cx="173990" cy="2298065"/>
          </a:xfrm>
          <a:prstGeom prst="leftBrace">
            <a:avLst>
              <a:gd name="adj1" fmla="val 8333"/>
              <a:gd name="adj2" fmla="val 49979"/>
            </a:avLst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318385" y="3976370"/>
            <a:ext cx="1839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If these come up, </a:t>
            </a:r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a substitution occurs</a:t>
            </a:r>
            <a:endParaRPr lang="en-US" altLang="x-none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439920" y="3972560"/>
            <a:ext cx="1839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If these come up, </a:t>
            </a:r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no substitution occured</a:t>
            </a:r>
            <a:endParaRPr lang="en-US" altLang="x-none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2861945" y="5018405"/>
            <a:ext cx="792480" cy="803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252595" y="5738495"/>
            <a:ext cx="3100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If a substitution occurs, choose </a:t>
            </a:r>
            <a:r>
              <a:rPr lang="en-US" altLang="x-none" i="1">
                <a:latin typeface="Open Sans Condensed" panose="020B0806030504020204" charset="0"/>
                <a:cs typeface="Open Sans Condensed" panose="020B0806030504020204" charset="0"/>
              </a:rPr>
              <a:t>which </a:t>
            </a:r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substitution occurs by a coin flip. </a:t>
            </a:r>
            <a:endParaRPr lang="en-US" altLang="x-none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700020" y="1799590"/>
            <a:ext cx="3841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Let’s simplify to a binary (0/1) trait</a:t>
            </a:r>
            <a:endParaRPr lang="en-US" altLang="x-none">
              <a:latin typeface="Open Sans Condensed" panose="020B0806030504020204" charset="0"/>
              <a:cs typeface="Open Sans Condensed" panose="020B0806030504020204" charset="0"/>
            </a:endParaRPr>
          </a:p>
          <a:p>
            <a:pPr algn="ctr"/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 (rather than 4 DNA bases)</a:t>
            </a:r>
            <a:endParaRPr lang="en-US" altLang="x-none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0" y="1665605"/>
            <a:ext cx="73723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4029" y="798671"/>
            <a:ext cx="4678680" cy="339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1" y="292577"/>
            <a:ext cx="5915034" cy="994174"/>
          </a:xfrm>
        </p:spPr>
        <p:txBody>
          <a:bodyPr/>
          <a:p>
            <a:r>
              <a:rPr lang="x-none" altLang="en-US" sz="5400">
                <a:effectLst/>
                <a:latin typeface="Open Sans Condensed" panose="020B0806030504020204" charset="0"/>
                <a:cs typeface="Open Sans Condensed" panose="020B0806030504020204" charset="0"/>
              </a:rPr>
              <a:t>Heuristic searches</a:t>
            </a:r>
            <a:endParaRPr lang="x-none" altLang="en-US" sz="5400">
              <a:effectLst/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355465" y="4126230"/>
            <a:ext cx="467868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“Tree space”</a:t>
            </a:r>
            <a:b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</a:br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Each point on the grid is a possible tree. 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Trees next to each other are “1 step away” via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	algorithmic manipulation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Start at a random tree. 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Try all trees that are nearby, choose the one that’s best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Keep doing that til you can’t make the tree any better. 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4" name="Up Arrow 3"/>
          <p:cNvSpPr/>
          <p:nvPr/>
        </p:nvSpPr>
        <p:spPr>
          <a:xfrm>
            <a:off x="8325485" y="1487170"/>
            <a:ext cx="708660" cy="15455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/>
              <a:t>Better trees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80975" y="1541780"/>
            <a:ext cx="411289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Don’t try every tree. 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“Hill-climbing algorithm”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Wander around under certain rules. Hope that what you eventually stop at is the best. 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Not guaranteed to find the best tree. 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Can be improved by lots of random starting points. 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(Not necessary for parsimony, exact algorithmic solution possible with a “branch and bound” search)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1802765"/>
            <a:ext cx="708660" cy="5384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895" y="1365885"/>
            <a:ext cx="751205" cy="673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10" y="2912110"/>
            <a:ext cx="715645" cy="6026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85" y="4589145"/>
            <a:ext cx="772795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90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05" y="4742180"/>
            <a:ext cx="553085" cy="5880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8515" t="20811" r="49242" b="18807"/>
          <a:stretch>
            <a:fillRect/>
          </a:stretch>
        </p:blipFill>
        <p:spPr>
          <a:xfrm>
            <a:off x="3152775" y="5965825"/>
            <a:ext cx="885190" cy="84201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3427730" y="5462270"/>
            <a:ext cx="334645" cy="3403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640" y="2872105"/>
            <a:ext cx="553085" cy="5530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80" y="5380990"/>
            <a:ext cx="737235" cy="5956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70" y="3600450"/>
            <a:ext cx="662940" cy="6407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765" y="2915920"/>
            <a:ext cx="662940" cy="6407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Combining probabilities: </a:t>
            </a:r>
            <a:b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The AND rule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If two independent events occur, </a:t>
            </a:r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MULTIPLY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their individual probabilities to get the full probability of an event</a:t>
            </a:r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. Each roll of the dice (and each flip of the coin) is </a:t>
            </a:r>
            <a:r>
              <a:rPr lang="en-US" altLang="x-none" i="1">
                <a:latin typeface="Open Sans Condensed" panose="020B0806030504020204" charset="0"/>
                <a:cs typeface="Open Sans Condensed" panose="020B0806030504020204" charset="0"/>
              </a:rPr>
              <a:t>independent. </a:t>
            </a:r>
            <a:endParaRPr lang="en-US" altLang="x-none" i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5565" y="4363085"/>
            <a:ext cx="4505325" cy="18986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3" name="Right Arrow 2"/>
          <p:cNvSpPr/>
          <p:nvPr/>
        </p:nvSpPr>
        <p:spPr>
          <a:xfrm rot="5340000">
            <a:off x="2133600" y="19221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340000">
            <a:off x="3361690" y="193611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340000">
            <a:off x="4578350" y="165798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340000">
            <a:off x="4633595" y="242760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340000">
            <a:off x="3343275" y="3089910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340000">
            <a:off x="4577080" y="31159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340000">
            <a:off x="2120900" y="364172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340000">
            <a:off x="4617085" y="380428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340000">
            <a:off x="4583430" y="45383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340000">
            <a:off x="3281680" y="4171315"/>
            <a:ext cx="547370" cy="238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142240" y="5567680"/>
            <a:ext cx="8859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x-none" sz="2400">
                <a:latin typeface="Arial Black" panose="020B0A04020102020204" charset="0"/>
              </a:rPr>
              <a:t>L(T</a:t>
            </a:r>
            <a:r>
              <a:rPr lang="en-US" altLang="x-none" sz="2400" baseline="-25000">
                <a:latin typeface="Arial Black" panose="020B0A04020102020204" charset="0"/>
              </a:rPr>
              <a:t>1</a:t>
            </a:r>
            <a:r>
              <a:rPr lang="en-US" altLang="x-none" sz="2400">
                <a:latin typeface="Arial Black" panose="020B0A04020102020204" charset="0"/>
              </a:rPr>
              <a:t> | D, N</a:t>
            </a:r>
            <a:r>
              <a:rPr lang="en-US" altLang="x-none" sz="2400" baseline="-25000">
                <a:latin typeface="Arial Black" panose="020B0A04020102020204" charset="0"/>
              </a:rPr>
              <a:t>i</a:t>
            </a:r>
            <a:r>
              <a:rPr lang="en-US" altLang="x-none" sz="2400">
                <a:latin typeface="Arial Black" panose="020B0A04020102020204" charset="0"/>
              </a:rPr>
              <a:t>)=P</a:t>
            </a:r>
            <a:r>
              <a:rPr lang="x-none" altLang="en-US" sz="2400">
                <a:latin typeface="Arial Black" panose="020B0A04020102020204" charset="0"/>
              </a:rPr>
              <a:t>(D, N</a:t>
            </a:r>
            <a:r>
              <a:rPr lang="x-none" altLang="en-US" sz="2400" baseline="-25000">
                <a:latin typeface="Arial Black" panose="020B0A04020102020204" charset="0"/>
              </a:rPr>
              <a:t>i</a:t>
            </a:r>
            <a:r>
              <a:rPr lang="x-none" altLang="en-US" sz="2400">
                <a:latin typeface="Arial Black" panose="020B0A04020102020204" charset="0"/>
              </a:rPr>
              <a:t>|T</a:t>
            </a:r>
            <a:r>
              <a:rPr lang="x-none" altLang="en-US" sz="2400" baseline="-25000">
                <a:latin typeface="Arial Black" panose="020B0A04020102020204" charset="0"/>
              </a:rPr>
              <a:t>1</a:t>
            </a:r>
            <a:r>
              <a:rPr lang="x-none" altLang="en-US" sz="2400">
                <a:latin typeface="Arial Black" panose="020B0A04020102020204" charset="0"/>
              </a:rPr>
              <a:t>)* = (4/6)</a:t>
            </a:r>
            <a:r>
              <a:rPr lang="x-none" altLang="en-US" sz="2400" baseline="30000">
                <a:latin typeface="Arial Black" panose="020B0A04020102020204" charset="0"/>
              </a:rPr>
              <a:t>9</a:t>
            </a:r>
            <a:r>
              <a:rPr lang="x-none" altLang="en-US" sz="2400">
                <a:latin typeface="Arial Black" panose="020B0A04020102020204" charset="0"/>
              </a:rPr>
              <a:t> x </a:t>
            </a:r>
            <a:r>
              <a:rPr lang="en-US" altLang="x-none" sz="2400">
                <a:latin typeface="Arial Black" panose="020B0A04020102020204" charset="0"/>
              </a:rPr>
              <a:t>[</a:t>
            </a:r>
            <a:r>
              <a:rPr lang="x-none" altLang="en-US" sz="2400">
                <a:latin typeface="Arial Black" panose="020B0A04020102020204" charset="0"/>
              </a:rPr>
              <a:t>(2/6)</a:t>
            </a:r>
            <a:r>
              <a:rPr lang="en-US" altLang="x-none" sz="2400">
                <a:latin typeface="Arial Black" panose="020B0A04020102020204" charset="0"/>
              </a:rPr>
              <a:t>(1/2)]</a:t>
            </a:r>
            <a:r>
              <a:rPr lang="x-none" altLang="en-US" sz="2400" baseline="30000">
                <a:latin typeface="Arial Black" panose="020B0A04020102020204" charset="0"/>
              </a:rPr>
              <a:t>1</a:t>
            </a:r>
            <a:r>
              <a:rPr lang="x-none" altLang="en-US" sz="2400">
                <a:latin typeface="Arial Black" panose="020B0A04020102020204" charset="0"/>
              </a:rPr>
              <a:t>=0.00</a:t>
            </a:r>
            <a:r>
              <a:rPr lang="en-US" altLang="x-none" sz="2400">
                <a:latin typeface="Arial Black" panose="020B0A04020102020204" charset="0"/>
              </a:rPr>
              <a:t>43</a:t>
            </a:r>
            <a:endParaRPr lang="en-US" altLang="x-none" sz="2400">
              <a:latin typeface="Arial Black" panose="020B0A04020102020204" charset="0"/>
            </a:endParaRP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384811" y="18097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AND rule in phylogenetics</a:t>
            </a:r>
            <a:endParaRPr lang="x-none" altLang="en-US"/>
          </a:p>
        </p:txBody>
      </p:sp>
      <p:sp>
        <p:nvSpPr>
          <p:cNvPr id="27" name="Text Box 26"/>
          <p:cNvSpPr txBox="1"/>
          <p:nvPr/>
        </p:nvSpPr>
        <p:spPr>
          <a:xfrm>
            <a:off x="325755" y="6117590"/>
            <a:ext cx="8676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x-none" sz="1400">
                <a:latin typeface="Open Sans Condensed" panose="020B0806030504020204" charset="0"/>
                <a:cs typeface="Open Sans Condensed" panose="020B0806030504020204" charset="0"/>
              </a:rPr>
              <a:t>Read as: The likelihood of Tree 1 given the data at the tips (D) and nodes (N</a:t>
            </a:r>
            <a:r>
              <a:rPr lang="en-US" altLang="x-none" sz="1400" baseline="-25000">
                <a:latin typeface="Open Sans Condensed" panose="020B0806030504020204" charset="0"/>
                <a:cs typeface="Open Sans Condensed" panose="020B0806030504020204" charset="0"/>
              </a:rPr>
              <a:t>i</a:t>
            </a:r>
            <a:r>
              <a:rPr lang="en-US" altLang="x-none" sz="1400">
                <a:latin typeface="Open Sans Condensed" panose="020B0806030504020204" charset="0"/>
                <a:cs typeface="Open Sans Condensed" panose="020B0806030504020204" charset="0"/>
              </a:rPr>
              <a:t>) is equal to the probability of the data and node states given Tree 1 is true. (We can’t ask “is Tree 1 true” so simply, so we use the word Likelihood instead)</a:t>
            </a:r>
            <a:endParaRPr lang="en-US" altLang="x-none" sz="14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3" grpId="0" bldLvl="0" animBg="1"/>
      <p:bldP spid="22" grpId="0" bldLvl="0" animBg="1"/>
      <p:bldP spid="19" grpId="0" bldLvl="0" animBg="1"/>
      <p:bldP spid="20" grpId="0" bldLvl="0" animBg="1"/>
      <p:bldP spid="18" grpId="0" bldLvl="0" animBg="1"/>
      <p:bldP spid="17" grpId="0" bldLvl="0" animBg="1"/>
      <p:bldP spid="16" grpId="0" bldLvl="0" animBg="1"/>
      <p:bldP spid="3" grpId="0" bldLvl="0" animBg="1"/>
      <p:bldP spid="24" grpId="0" bldLvl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67596"/>
          <a:stretch>
            <a:fillRect/>
          </a:stretch>
        </p:blipFill>
        <p:spPr>
          <a:xfrm>
            <a:off x="5691505" y="1366520"/>
            <a:ext cx="2177415" cy="459295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340000">
            <a:off x="2133600" y="192214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340000">
            <a:off x="3361690" y="193611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340000">
            <a:off x="4578350" y="165798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340000">
            <a:off x="4633595" y="242760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340000">
            <a:off x="3343275" y="3089910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340000">
            <a:off x="3356610" y="412813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340000">
            <a:off x="2120900" y="364172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340000">
            <a:off x="4611370" y="3822065"/>
            <a:ext cx="54737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340000">
            <a:off x="4578985" y="4522470"/>
            <a:ext cx="547370" cy="238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340000">
            <a:off x="4581525" y="3125470"/>
            <a:ext cx="547370" cy="238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273685" y="5793105"/>
            <a:ext cx="83165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US" sz="2400">
                <a:latin typeface="Arial Black" panose="020B0A04020102020204" charset="0"/>
              </a:rPr>
              <a:t>Likelihood(D, N</a:t>
            </a:r>
            <a:r>
              <a:rPr lang="x-none" altLang="en-US" sz="2400" baseline="-25000">
                <a:latin typeface="Arial Black" panose="020B0A04020102020204" charset="0"/>
              </a:rPr>
              <a:t>j</a:t>
            </a:r>
            <a:r>
              <a:rPr lang="x-none" altLang="en-US" sz="2400">
                <a:latin typeface="Arial Black" panose="020B0A04020102020204" charset="0"/>
              </a:rPr>
              <a:t>|</a:t>
            </a:r>
            <a:r>
              <a:rPr lang="x-none" altLang="en-US" sz="2400">
                <a:latin typeface="Arial Black" panose="020B0A04020102020204" charset="0"/>
                <a:sym typeface="+mn-ea"/>
              </a:rPr>
              <a:t>T</a:t>
            </a:r>
            <a:r>
              <a:rPr lang="x-none" altLang="en-US" sz="2400" baseline="-25000">
                <a:latin typeface="Arial Black" panose="020B0A04020102020204" charset="0"/>
                <a:sym typeface="+mn-ea"/>
              </a:rPr>
              <a:t>2</a:t>
            </a:r>
            <a:r>
              <a:rPr lang="x-none" altLang="en-US" sz="2400">
                <a:latin typeface="Arial Black" panose="020B0A04020102020204" charset="0"/>
              </a:rPr>
              <a:t>)* = (4/6)</a:t>
            </a:r>
            <a:r>
              <a:rPr lang="x-none" altLang="en-US" sz="2400" baseline="30000">
                <a:latin typeface="Arial Black" panose="020B0A04020102020204" charset="0"/>
              </a:rPr>
              <a:t>8</a:t>
            </a:r>
            <a:r>
              <a:rPr lang="x-none" altLang="en-US" sz="2400">
                <a:latin typeface="Arial Black" panose="020B0A04020102020204" charset="0"/>
              </a:rPr>
              <a:t> x </a:t>
            </a:r>
            <a:r>
              <a:rPr lang="en-US" altLang="x-none" sz="2400">
                <a:latin typeface="Arial Black" panose="020B0A04020102020204" charset="0"/>
              </a:rPr>
              <a:t>[</a:t>
            </a:r>
            <a:r>
              <a:rPr lang="x-none" altLang="en-US" sz="2400">
                <a:latin typeface="Arial Black" panose="020B0A04020102020204" charset="0"/>
              </a:rPr>
              <a:t>(2/6)</a:t>
            </a:r>
            <a:r>
              <a:rPr lang="en-US" altLang="x-none" sz="2400">
                <a:latin typeface="Arial Black" panose="020B0A04020102020204" charset="0"/>
              </a:rPr>
              <a:t>(1/2)]</a:t>
            </a:r>
            <a:r>
              <a:rPr lang="x-none" altLang="en-US" sz="2400" baseline="30000">
                <a:latin typeface="Arial Black" panose="020B0A04020102020204" charset="0"/>
              </a:rPr>
              <a:t>2</a:t>
            </a:r>
            <a:r>
              <a:rPr lang="x-none" altLang="en-US" sz="2400">
                <a:latin typeface="Arial Black" panose="020B0A04020102020204" charset="0"/>
              </a:rPr>
              <a:t>=0.00</a:t>
            </a:r>
            <a:r>
              <a:rPr lang="en-US" altLang="x-none" sz="2400">
                <a:latin typeface="Arial Black" panose="020B0A04020102020204" charset="0"/>
              </a:rPr>
              <a:t>11</a:t>
            </a:r>
            <a:endParaRPr lang="en-US" altLang="x-none" sz="2400">
              <a:latin typeface="Arial Black" panose="020B0A04020102020204" charset="0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96876" y="15684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Combining probabilities: </a:t>
            </a:r>
            <a:br>
              <a:rPr lang="x-none" altLang="en-US"/>
            </a:br>
            <a:r>
              <a:rPr lang="x-none" altLang="en-US"/>
              <a:t>The AND rule in phylogenetics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19" grpId="0" bldLvl="0" animBg="1"/>
      <p:bldP spid="20" grpId="0" bldLvl="0" animBg="1"/>
      <p:bldP spid="18" grpId="0" bldLvl="0" animBg="1"/>
      <p:bldP spid="17" grpId="0" bldLvl="0" animBg="1"/>
      <p:bldP spid="16" grpId="0" bldLvl="0" animBg="1"/>
      <p:bldP spid="3" grpId="0" bldLvl="0" animBg="1"/>
      <p:bldP spid="24" grpId="0" bldLvl="0" animBg="1"/>
      <p:bldP spid="25" grpId="0" bldLvl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9835" y="233045"/>
            <a:ext cx="6421755" cy="63919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Combining probabilities: </a:t>
            </a:r>
            <a:b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The OR rule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Two mutually exclusive probabilities should be ADDED together to get the total probability of the two events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7985" y="3709035"/>
            <a:ext cx="7364730" cy="26650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925" y="150685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8455" y="32073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47975" y="24295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42895" y="401256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69080" y="347662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81145" y="243522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0510" y="45370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x-none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en-US" altLang="x-none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5265" y="489394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18760" y="41738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5745" y="349504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13045" y="27927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19395" y="208470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0" y="5554980"/>
            <a:ext cx="9127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2400">
                <a:latin typeface="Arial Black" panose="020B0A04020102020204" charset="0"/>
              </a:rPr>
              <a:t>Likelihood (D, N</a:t>
            </a:r>
            <a:r>
              <a:rPr lang="x-none" altLang="en-US" sz="2400" baseline="-25000">
                <a:latin typeface="Arial Black" panose="020B0A04020102020204" charset="0"/>
              </a:rPr>
              <a:t>k</a:t>
            </a:r>
            <a:r>
              <a:rPr lang="x-none" altLang="en-US" sz="2400">
                <a:latin typeface="Arial Black" panose="020B0A04020102020204" charset="0"/>
              </a:rPr>
              <a:t>|T</a:t>
            </a:r>
            <a:r>
              <a:rPr lang="x-none" altLang="en-US" sz="2400" baseline="-25000">
                <a:latin typeface="Arial Black" panose="020B0A04020102020204" charset="0"/>
              </a:rPr>
              <a:t>1</a:t>
            </a:r>
            <a:r>
              <a:rPr lang="x-none" altLang="en-US" sz="2400">
                <a:latin typeface="Arial Black" panose="020B0A04020102020204" charset="0"/>
              </a:rPr>
              <a:t>)=(4/6)</a:t>
            </a:r>
            <a:r>
              <a:rPr lang="en-US" altLang="x-none" sz="2400" baseline="30000">
                <a:latin typeface="Arial Black" panose="020B0A04020102020204" charset="0"/>
              </a:rPr>
              <a:t>1</a:t>
            </a:r>
            <a:r>
              <a:rPr lang="x-none" altLang="en-US" sz="2400">
                <a:latin typeface="Arial Black" panose="020B0A04020102020204" charset="0"/>
              </a:rPr>
              <a:t> x </a:t>
            </a:r>
            <a:r>
              <a:rPr lang="en-US" altLang="x-none" sz="2400">
                <a:latin typeface="Arial Black" panose="020B0A04020102020204" charset="0"/>
              </a:rPr>
              <a:t>[</a:t>
            </a:r>
            <a:r>
              <a:rPr lang="x-none" altLang="en-US" sz="2400">
                <a:latin typeface="Arial Black" panose="020B0A04020102020204" charset="0"/>
              </a:rPr>
              <a:t>(2/6)</a:t>
            </a:r>
            <a:r>
              <a:rPr lang="en-US" altLang="x-none" sz="2400">
                <a:latin typeface="Arial Black" panose="020B0A04020102020204" charset="0"/>
              </a:rPr>
              <a:t>(1/2)]</a:t>
            </a:r>
            <a:r>
              <a:rPr lang="en-US" altLang="x-none" sz="2400" baseline="30000">
                <a:latin typeface="Arial Black" panose="020B0A04020102020204" charset="0"/>
              </a:rPr>
              <a:t>9</a:t>
            </a:r>
            <a:r>
              <a:rPr lang="x-none" altLang="en-US" sz="2400">
                <a:latin typeface="Arial Black" panose="020B0A04020102020204" charset="0"/>
              </a:rPr>
              <a:t>=0.</a:t>
            </a:r>
            <a:r>
              <a:rPr lang="en-US" altLang="x-none" sz="2400">
                <a:latin typeface="Arial Black" panose="020B0A04020102020204" charset="0"/>
              </a:rPr>
              <a:t>000000066</a:t>
            </a:r>
            <a:endParaRPr lang="en-US" altLang="x-none" sz="2400">
              <a:latin typeface="Arial Black" panose="020B0A04020102020204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628651" y="20383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Combining probabilities: </a:t>
            </a:r>
            <a:b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The OR rule in phylogenetics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88950" y="6109970"/>
            <a:ext cx="833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x-none" i="1">
                <a:latin typeface="Arial Black" panose="020B0A04020102020204" charset="0"/>
              </a:rPr>
              <a:t>This is a possible outcome under Tree</a:t>
            </a:r>
            <a:r>
              <a:rPr lang="en-US" altLang="x-none" i="1" baseline="-25000">
                <a:latin typeface="Arial Black" panose="020B0A04020102020204" charset="0"/>
              </a:rPr>
              <a:t>1</a:t>
            </a:r>
            <a:r>
              <a:rPr lang="en-US" altLang="x-none" i="1">
                <a:latin typeface="Arial Black" panose="020B0A04020102020204" charset="0"/>
              </a:rPr>
              <a:t>, but not especially likely!</a:t>
            </a:r>
            <a:endParaRPr lang="en-US" altLang="x-none" i="1">
              <a:latin typeface="Arial Black" panose="020B0A04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654800" y="154305"/>
            <a:ext cx="24726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x-none" sz="1400" i="1">
                <a:latin typeface="Arial Black" panose="020B0A04020102020204" charset="0"/>
              </a:rPr>
              <a:t>What’s the likelihood</a:t>
            </a:r>
            <a:endParaRPr lang="en-US" altLang="x-none" sz="1400" i="1">
              <a:latin typeface="Arial Black" panose="020B0A04020102020204" charset="0"/>
            </a:endParaRPr>
          </a:p>
          <a:p>
            <a:r>
              <a:rPr lang="en-US" altLang="x-none" sz="1400" i="1">
                <a:latin typeface="Arial Black" panose="020B0A04020102020204" charset="0"/>
              </a:rPr>
              <a:t>of the data under </a:t>
            </a:r>
            <a:br>
              <a:rPr lang="en-US" altLang="x-none" sz="1400" i="1">
                <a:latin typeface="Arial Black" panose="020B0A04020102020204" charset="0"/>
              </a:rPr>
            </a:br>
            <a:r>
              <a:rPr lang="en-US" altLang="x-none" sz="1400" i="1">
                <a:latin typeface="Arial Black" panose="020B0A04020102020204" charset="0"/>
              </a:rPr>
              <a:t>“Tree</a:t>
            </a:r>
            <a:r>
              <a:rPr lang="en-US" altLang="x-none" sz="1400" i="1" baseline="-25000">
                <a:latin typeface="Arial Black" panose="020B0A04020102020204" charset="0"/>
              </a:rPr>
              <a:t>1</a:t>
            </a:r>
            <a:r>
              <a:rPr lang="en-US" altLang="x-none" sz="1400" i="1">
                <a:latin typeface="Arial Black" panose="020B0A04020102020204" charset="0"/>
              </a:rPr>
              <a:t>”</a:t>
            </a:r>
            <a:endParaRPr lang="en-US" altLang="x-none" sz="1400" i="1">
              <a:latin typeface="Arial Black" panose="020B0A04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450975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5925" y="3161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445" y="238315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x-none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en-US" altLang="x-none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0365" y="396621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x-none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en-US" altLang="x-none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6550" y="34302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x-none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en-US" altLang="x-none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8615" y="238887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57980" y="449072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x-none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en-US" altLang="x-none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735" y="484759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6230" y="412750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215" y="34486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0515" y="2746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6865" y="20383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46075" y="5567680"/>
            <a:ext cx="8517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2400">
                <a:latin typeface="Arial Black" panose="020B0A04020102020204" charset="0"/>
              </a:rPr>
              <a:t>Likelihood (D, N</a:t>
            </a:r>
            <a:r>
              <a:rPr lang="x-none" altLang="en-US" sz="2400" baseline="-25000">
                <a:latin typeface="Arial Black" panose="020B0A04020102020204" charset="0"/>
              </a:rPr>
              <a:t>k</a:t>
            </a:r>
            <a:r>
              <a:rPr lang="x-none" altLang="en-US" sz="2400">
                <a:latin typeface="Arial Black" panose="020B0A04020102020204" charset="0"/>
              </a:rPr>
              <a:t>|T</a:t>
            </a:r>
            <a:r>
              <a:rPr lang="x-none" altLang="en-US" sz="2400" baseline="-25000">
                <a:latin typeface="Arial Black" panose="020B0A04020102020204" charset="0"/>
              </a:rPr>
              <a:t>1</a:t>
            </a:r>
            <a:r>
              <a:rPr lang="x-none" altLang="en-US" sz="2400">
                <a:latin typeface="Arial Black" panose="020B0A04020102020204" charset="0"/>
              </a:rPr>
              <a:t>) = (4/6)</a:t>
            </a:r>
            <a:r>
              <a:rPr lang="en-US" altLang="x-none" sz="2400" baseline="30000">
                <a:latin typeface="Arial Black" panose="020B0A04020102020204" charset="0"/>
              </a:rPr>
              <a:t>7</a:t>
            </a:r>
            <a:r>
              <a:rPr lang="x-none" altLang="en-US" sz="2400">
                <a:latin typeface="Arial Black" panose="020B0A04020102020204" charset="0"/>
              </a:rPr>
              <a:t> x </a:t>
            </a:r>
            <a:r>
              <a:rPr lang="en-US" altLang="x-none" sz="2400">
                <a:latin typeface="Arial Black" panose="020B0A04020102020204" charset="0"/>
              </a:rPr>
              <a:t>[</a:t>
            </a:r>
            <a:r>
              <a:rPr lang="x-none" altLang="en-US" sz="2400">
                <a:latin typeface="Arial Black" panose="020B0A04020102020204" charset="0"/>
              </a:rPr>
              <a:t>(2/6)</a:t>
            </a:r>
            <a:r>
              <a:rPr lang="en-US" altLang="x-none" sz="2400">
                <a:latin typeface="Arial Black" panose="020B0A04020102020204" charset="0"/>
              </a:rPr>
              <a:t>(1/2)]</a:t>
            </a:r>
            <a:r>
              <a:rPr lang="en-US" altLang="x-none" sz="2400" baseline="30000">
                <a:latin typeface="Arial Black" panose="020B0A04020102020204" charset="0"/>
              </a:rPr>
              <a:t>3</a:t>
            </a:r>
            <a:r>
              <a:rPr lang="x-none" altLang="en-US" sz="2400">
                <a:latin typeface="Arial Black" panose="020B0A04020102020204" charset="0"/>
              </a:rPr>
              <a:t>=0.00</a:t>
            </a:r>
            <a:r>
              <a:rPr lang="en-US" altLang="x-none" sz="2400">
                <a:latin typeface="Arial Black" panose="020B0A04020102020204" charset="0"/>
              </a:rPr>
              <a:t>027</a:t>
            </a:r>
            <a:endParaRPr lang="en-US" altLang="x-none" sz="2400">
              <a:latin typeface="Arial Black" panose="020B0A04020102020204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628651" y="20383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Combining probabilities: </a:t>
            </a:r>
            <a:b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The OR rule in phylogenetics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56005" y="6077585"/>
            <a:ext cx="724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x-none" i="1">
                <a:latin typeface="Arial Black" panose="020B0A04020102020204" charset="0"/>
              </a:rPr>
              <a:t>This is also a possible outcome, a little bit more likely!</a:t>
            </a:r>
            <a:endParaRPr lang="en-US" altLang="x-none" i="1">
              <a:latin typeface="Arial Black" panose="020B0A04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654800" y="154305"/>
            <a:ext cx="24726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x-none" sz="1400" i="1">
                <a:latin typeface="Arial Black" panose="020B0A04020102020204" charset="0"/>
              </a:rPr>
              <a:t>What’s the likelihood</a:t>
            </a:r>
            <a:endParaRPr lang="en-US" altLang="x-none" sz="1400" i="1">
              <a:latin typeface="Arial Black" panose="020B0A04020102020204" charset="0"/>
            </a:endParaRPr>
          </a:p>
          <a:p>
            <a:r>
              <a:rPr lang="en-US" altLang="x-none" sz="1400" i="1">
                <a:latin typeface="Arial Black" panose="020B0A04020102020204" charset="0"/>
              </a:rPr>
              <a:t>of the data under </a:t>
            </a:r>
            <a:br>
              <a:rPr lang="en-US" altLang="x-none" sz="1400" i="1">
                <a:latin typeface="Arial Black" panose="020B0A04020102020204" charset="0"/>
              </a:rPr>
            </a:br>
            <a:r>
              <a:rPr lang="en-US" altLang="x-none" sz="1400" i="1">
                <a:latin typeface="Arial Black" panose="020B0A04020102020204" charset="0"/>
              </a:rPr>
              <a:t>“Tree</a:t>
            </a:r>
            <a:r>
              <a:rPr lang="en-US" altLang="x-none" sz="1400" i="1" baseline="-25000">
                <a:latin typeface="Arial Black" panose="020B0A04020102020204" charset="0"/>
              </a:rPr>
              <a:t>1</a:t>
            </a:r>
            <a:r>
              <a:rPr lang="en-US" altLang="x-none" sz="1400" i="1">
                <a:latin typeface="Arial Black" panose="020B0A04020102020204" charset="0"/>
              </a:rPr>
              <a:t>”</a:t>
            </a:r>
            <a:endParaRPr lang="en-US" altLang="x-none" sz="1400" i="1">
              <a:latin typeface="Arial Black" panose="020B0A04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56" y="5246371"/>
            <a:ext cx="7886712" cy="1325565"/>
          </a:xfrm>
        </p:spPr>
        <p:txBody>
          <a:bodyPr>
            <a:noAutofit/>
          </a:bodyPr>
          <a:p>
            <a:r>
              <a:rPr lang="x-none" altLang="en-US" sz="2000">
                <a:latin typeface="Open Sans Condensed" panose="020B0806030504020204" charset="0"/>
                <a:cs typeface="Open Sans Condensed" panose="020B0806030504020204" charset="0"/>
              </a:rPr>
              <a:t>There are 2</a:t>
            </a:r>
            <a:r>
              <a:rPr lang="x-none" altLang="en-US" sz="2000" baseline="30000">
                <a:latin typeface="Open Sans Condensed" panose="020B0806030504020204" charset="0"/>
                <a:cs typeface="Open Sans Condensed" panose="020B0806030504020204" charset="0"/>
              </a:rPr>
              <a:t>6</a:t>
            </a:r>
            <a:r>
              <a:rPr lang="x-none" altLang="en-US" sz="2000">
                <a:latin typeface="Open Sans Condensed" panose="020B0806030504020204" charset="0"/>
                <a:cs typeface="Open Sans Condensed" panose="020B0806030504020204" charset="0"/>
              </a:rPr>
              <a:t> = 64 possible node assignments</a:t>
            </a:r>
            <a:r>
              <a:rPr lang="en-US" altLang="x-none" sz="2000">
                <a:latin typeface="Open Sans Condensed" panose="020B0806030504020204" charset="0"/>
                <a:cs typeface="Open Sans Condensed" panose="020B0806030504020204" charset="0"/>
              </a:rPr>
              <a:t> for Tree</a:t>
            </a:r>
            <a:r>
              <a:rPr lang="en-US" altLang="x-none" sz="2000" baseline="-25000">
                <a:latin typeface="Open Sans Condensed" panose="020B0806030504020204" charset="0"/>
                <a:cs typeface="Open Sans Condensed" panose="020B0806030504020204" charset="0"/>
              </a:rPr>
              <a:t>1</a:t>
            </a:r>
            <a:r>
              <a:rPr lang="x-none" altLang="en-US" sz="2000">
                <a:latin typeface="Open Sans Condensed" panose="020B0806030504020204" charset="0"/>
                <a:cs typeface="Open Sans Condensed" panose="020B0806030504020204" charset="0"/>
              </a:rPr>
              <a:t>. We could calculate the likelihood of each one, then </a:t>
            </a:r>
            <a:r>
              <a:rPr lang="en-US" altLang="x-none" sz="2000">
                <a:latin typeface="Open Sans Condensed" panose="020B0806030504020204" charset="0"/>
                <a:cs typeface="Open Sans Condensed" panose="020B0806030504020204" charset="0"/>
              </a:rPr>
              <a:t>________</a:t>
            </a:r>
            <a:r>
              <a:rPr lang="x-none" altLang="en-US" sz="2000">
                <a:latin typeface="Open Sans Condensed" panose="020B0806030504020204" charset="0"/>
                <a:cs typeface="Open Sans Condensed" panose="020B0806030504020204" charset="0"/>
              </a:rPr>
              <a:t> them together, to get the total L</a:t>
            </a:r>
            <a:r>
              <a:rPr lang="en-US" altLang="x-none" sz="2000">
                <a:latin typeface="Open Sans Condensed" panose="020B0806030504020204" charset="0"/>
                <a:cs typeface="Open Sans Condensed" panose="020B0806030504020204" charset="0"/>
              </a:rPr>
              <a:t>ikelihood</a:t>
            </a:r>
            <a:r>
              <a:rPr lang="x-none" altLang="en-US" sz="2000">
                <a:latin typeface="Open Sans Condensed" panose="020B0806030504020204" charset="0"/>
                <a:cs typeface="Open Sans Condensed" panose="020B0806030504020204" charset="0"/>
              </a:rPr>
              <a:t>(Tree</a:t>
            </a:r>
            <a:r>
              <a:rPr lang="x-none" altLang="en-US" sz="2000" baseline="-25000">
                <a:latin typeface="Open Sans Condensed" panose="020B0806030504020204" charset="0"/>
                <a:cs typeface="Open Sans Condensed" panose="020B0806030504020204" charset="0"/>
              </a:rPr>
              <a:t>1</a:t>
            </a:r>
            <a:r>
              <a:rPr lang="en-US" altLang="x-none" sz="2000" baseline="-25000">
                <a:latin typeface="Open Sans Condensed" panose="020B0806030504020204" charset="0"/>
                <a:cs typeface="Open Sans Condensed" panose="020B0806030504020204" charset="0"/>
              </a:rPr>
              <a:t> </a:t>
            </a:r>
            <a:r>
              <a:rPr lang="en-US" altLang="x-none" sz="2000">
                <a:latin typeface="Open Sans Condensed" panose="020B0806030504020204" charset="0"/>
                <a:cs typeface="Open Sans Condensed" panose="020B0806030504020204" charset="0"/>
              </a:rPr>
              <a:t>| Data</a:t>
            </a:r>
            <a:r>
              <a:rPr lang="x-none" altLang="en-US" sz="2000">
                <a:latin typeface="Open Sans Condensed" panose="020B0806030504020204" charset="0"/>
                <a:cs typeface="Open Sans Condensed" panose="020B0806030504020204" charset="0"/>
              </a:rPr>
              <a:t>).  </a:t>
            </a:r>
            <a:br>
              <a:rPr lang="x-none" altLang="en-US" sz="2000">
                <a:latin typeface="Open Sans Condensed" panose="020B0806030504020204" charset="0"/>
                <a:cs typeface="Open Sans Condensed" panose="020B0806030504020204" charset="0"/>
              </a:rPr>
            </a:br>
            <a:br>
              <a:rPr lang="x-none" altLang="en-US" sz="2000"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altLang="x-none" sz="2000">
                <a:latin typeface="Open Sans Condensed" panose="020B0806030504020204" charset="0"/>
                <a:cs typeface="Open Sans Condensed" panose="020B0806030504020204" charset="0"/>
              </a:rPr>
              <a:t>Now, like parsimony, you can do either a heuristic or exhaustive search for the tree with the maximum likelihood)</a:t>
            </a:r>
            <a:r>
              <a:rPr lang="x-none" altLang="en-US" sz="2000">
                <a:latin typeface="Open Sans Condensed" panose="020B0806030504020204" charset="0"/>
                <a:cs typeface="Open Sans Condensed" panose="020B0806030504020204" charset="0"/>
              </a:rPr>
              <a:t> </a:t>
            </a:r>
            <a:br>
              <a:rPr lang="x-none" altLang="en-US" sz="2000">
                <a:latin typeface="Open Sans Condensed" panose="020B0806030504020204" charset="0"/>
                <a:cs typeface="Open Sans Condensed" panose="020B0806030504020204" charset="0"/>
              </a:rPr>
            </a:br>
            <a:endParaRPr lang="x-none" altLang="en-US" sz="20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450850"/>
            <a:ext cx="6386830" cy="4351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07490" y="216090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47010" y="138303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1930" y="296608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8115" y="243014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0180" y="138874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79545" y="349059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94300" y="384746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17795" y="312737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1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24780" y="244856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12080" y="1746250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18430" y="1038225"/>
            <a:ext cx="232410" cy="27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olidFill>
                  <a:schemeClr val="tx1"/>
                </a:solidFill>
                <a:latin typeface="Arial Black" panose="020B0A04020102020204" charset="0"/>
              </a:rPr>
              <a:t>0</a:t>
            </a:r>
            <a:endParaRPr lang="x-none" altLang="en-US">
              <a:solidFill>
                <a:schemeClr val="tx1"/>
              </a:solidFill>
              <a:latin typeface="Arial Black" panose="020B0A040201020202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We used discrete time units. Biology will want </a:t>
            </a:r>
            <a:r>
              <a:rPr lang="x-none" altLang="en-US" i="1">
                <a:latin typeface="Open Sans Condensed" panose="020B0806030504020204" charset="0"/>
                <a:cs typeface="Open Sans Condensed" panose="020B0806030504020204" charset="0"/>
              </a:rPr>
              <a:t>continuous time</a:t>
            </a:r>
            <a:endParaRPr lang="x-none" altLang="en-US" i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Continuous-Time Markov Models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535306" y="308800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 sz="4000" i="1">
                <a:latin typeface="Open Sans Condensed" panose="020B0806030504020204" charset="0"/>
                <a:cs typeface="Open Sans Condensed" panose="020B0806030504020204" charset="0"/>
              </a:rPr>
              <a:t>Markov assumption </a:t>
            </a:r>
            <a:r>
              <a:rPr lang="x-none" altLang="en-US" sz="4000">
                <a:latin typeface="Open Sans Condensed" panose="020B0806030504020204" charset="0"/>
                <a:cs typeface="Open Sans Condensed" panose="020B0806030504020204" charset="0"/>
              </a:rPr>
              <a:t>= probability of change depends only on current state, not how long it has been in that state</a:t>
            </a:r>
            <a:endParaRPr lang="x-none" altLang="en-US" sz="40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" y="303530"/>
            <a:ext cx="8631555" cy="1325880"/>
          </a:xfrm>
        </p:spPr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Our model of change depends on time:</a:t>
            </a:r>
            <a:b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We must estimate branch lengths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1065" y="2111375"/>
            <a:ext cx="4114165" cy="435165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411480" y="2349500"/>
            <a:ext cx="4171950" cy="3563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Units of branch length will be expected number of substitutions per site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(= rate of substitions x time) 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35" y="1978025"/>
            <a:ext cx="3594735" cy="1325880"/>
          </a:xfrm>
        </p:spPr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Probabilities are dependent on time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64660" y="40640"/>
            <a:ext cx="4811395" cy="208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90" y="1920240"/>
            <a:ext cx="4819650" cy="48266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954020" y="994410"/>
            <a:ext cx="1951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Open Sans Condensed" panose="020B0806030504020204" charset="0"/>
                <a:cs typeface="Open Sans Condensed" panose="020B0806030504020204" charset="0"/>
              </a:rPr>
              <a:t>A</a:t>
            </a:r>
            <a:endParaRPr lang="x-none" altLang="en-US" sz="72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635625" y="352615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Open Sans Condensed" panose="020B0806030504020204" charset="0"/>
                <a:cs typeface="Open Sans Condensed" panose="020B0806030504020204" charset="0"/>
              </a:rPr>
              <a:t>T</a:t>
            </a:r>
            <a:endParaRPr lang="x-none" altLang="en-US" sz="72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850640" y="410654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Open Sans Condensed" panose="020B0806030504020204" charset="0"/>
                <a:cs typeface="Open Sans Condensed" panose="020B0806030504020204" charset="0"/>
              </a:rPr>
              <a:t>C</a:t>
            </a:r>
            <a:endParaRPr lang="x-none" altLang="en-US" sz="72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48510" y="407860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Open Sans Condensed" panose="020B0806030504020204" charset="0"/>
                <a:cs typeface="Open Sans Condensed" panose="020B0806030504020204" charset="0"/>
              </a:rPr>
              <a:t>G</a:t>
            </a:r>
            <a:endParaRPr lang="x-none" altLang="en-US" sz="72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89255" y="3389630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Open Sans Condensed" panose="020B0806030504020204" charset="0"/>
                <a:cs typeface="Open Sans Condensed" panose="020B0806030504020204" charset="0"/>
              </a:rPr>
              <a:t>A</a:t>
            </a:r>
            <a:endParaRPr lang="x-none" altLang="en-US" sz="72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9" name="Left Arrow 8"/>
          <p:cNvSpPr/>
          <p:nvPr/>
        </p:nvSpPr>
        <p:spPr>
          <a:xfrm rot="19440000">
            <a:off x="1276350" y="2434590"/>
            <a:ext cx="1435100" cy="648970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0" name="Left Arrow 9"/>
          <p:cNvSpPr/>
          <p:nvPr/>
        </p:nvSpPr>
        <p:spPr>
          <a:xfrm rot="16920000">
            <a:off x="2212975" y="2799715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1" name="Left Arrow 10"/>
          <p:cNvSpPr/>
          <p:nvPr/>
        </p:nvSpPr>
        <p:spPr>
          <a:xfrm rot="15180000">
            <a:off x="3191510" y="2783205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2" name="Left Arrow 11"/>
          <p:cNvSpPr/>
          <p:nvPr/>
        </p:nvSpPr>
        <p:spPr>
          <a:xfrm rot="13620000">
            <a:off x="4182110" y="2428240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514475" y="177419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latin typeface="Open Sans Condensed" panose="020B0806030504020204" charset="0"/>
                <a:cs typeface="Open Sans Condensed" panose="020B0806030504020204" charset="0"/>
              </a:rPr>
              <a:t>β</a:t>
            </a:r>
            <a:endParaRPr lang="en-US" sz="48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141855" y="275844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latin typeface="Open Sans Condensed" panose="020B0806030504020204" charset="0"/>
                <a:cs typeface="Open Sans Condensed" panose="020B0806030504020204" charset="0"/>
              </a:rPr>
              <a:t>β</a:t>
            </a:r>
            <a:endParaRPr lang="en-US" sz="48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105910" y="261747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latin typeface="Open Sans Condensed" panose="020B0806030504020204" charset="0"/>
                <a:cs typeface="Open Sans Condensed" panose="020B0806030504020204" charset="0"/>
              </a:rPr>
              <a:t>β</a:t>
            </a:r>
            <a:endParaRPr lang="en-US" sz="48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932045" y="1875155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latin typeface="Open Sans Condensed" panose="020B0806030504020204" charset="0"/>
                <a:cs typeface="Open Sans Condensed" panose="020B0806030504020204" charset="0"/>
              </a:rPr>
              <a:t>β</a:t>
            </a:r>
            <a:endParaRPr lang="en-US" sz="48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017260" y="389255"/>
            <a:ext cx="191897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latin typeface="Open Sans Condensed" panose="020B0806030504020204" charset="0"/>
                <a:cs typeface="Open Sans Condensed" panose="020B0806030504020204" charset="0"/>
              </a:rPr>
              <a:t>μ </a:t>
            </a:r>
            <a:r>
              <a:rPr lang="x-none" altLang="en-US" sz="4800">
                <a:latin typeface="Open Sans Condensed" panose="020B0806030504020204" charset="0"/>
                <a:cs typeface="Open Sans Condensed" panose="020B0806030504020204" charset="0"/>
              </a:rPr>
              <a:t>= 4</a:t>
            </a:r>
            <a:r>
              <a:rPr lang="en-US" sz="4800">
                <a:latin typeface="Open Sans Condensed" panose="020B0806030504020204" charset="0"/>
                <a:cs typeface="Open Sans Condensed" panose="020B0806030504020204" charset="0"/>
              </a:rPr>
              <a:t>β</a:t>
            </a:r>
            <a:endParaRPr lang="en-US" sz="48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2030" y="113030"/>
            <a:ext cx="7006590" cy="66325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A (very) simple phylogeny...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panose="020B0604020202020204" pitchFamily="34" charset="0"/>
              </a:rPr>
              <a:t>time</a:t>
            </a:r>
            <a:endParaRPr lang="x-none" altLang="en-US" sz="36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panose="020B0604020202020204" pitchFamily="34" charset="0"/>
              </a:rPr>
              <a:t>A</a:t>
            </a:r>
            <a:endParaRPr lang="x-none" altLang="en-US" sz="40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panose="020B0604020202020204" pitchFamily="34" charset="0"/>
              </a:rPr>
              <a:t>A</a:t>
            </a:r>
            <a:endParaRPr lang="x-none" altLang="en-US" sz="3600" b="1">
              <a:latin typeface="Arial" panose="020B0604020202020204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</a:t>
            </a:r>
            <a:r>
              <a:rPr lang="x-none" altLang="en-US" baseline="-25000">
                <a:latin typeface="Open Sans Condensed" panose="020B0806030504020204" charset="0"/>
                <a:cs typeface="Open Sans Condensed" panose="020B0806030504020204" charset="0"/>
              </a:rPr>
              <a:t>AA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= 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Probability nothing happened + 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Probability something happened, but that the last thing that happened ended in an A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A (very) simple phylogeny...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Open Sans Condensed" panose="020B0806030504020204" charset="0"/>
                <a:cs typeface="Open Sans Condensed" panose="020B0806030504020204" charset="0"/>
              </a:rPr>
              <a:t>time</a:t>
            </a:r>
            <a:endParaRPr lang="x-none" altLang="en-US" sz="36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Open Sans Condensed" panose="020B0806030504020204" charset="0"/>
                <a:cs typeface="Open Sans Condensed" panose="020B0806030504020204" charset="0"/>
              </a:rPr>
              <a:t>A</a:t>
            </a:r>
            <a:endParaRPr lang="x-none" altLang="en-US" sz="40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Open Sans Condensed" panose="020B0806030504020204" charset="0"/>
                <a:cs typeface="Open Sans Condensed" panose="020B0806030504020204" charset="0"/>
              </a:rPr>
              <a:t>A</a:t>
            </a:r>
            <a:endParaRPr lang="x-none" altLang="en-US" sz="36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	(e</a:t>
            </a:r>
            <a:r>
              <a:rPr lang="x-none" altLang="en-US" baseline="30000"/>
              <a:t>-</a:t>
            </a:r>
            <a:r>
              <a:rPr lang="x-none" altLang="en-US" baseline="30000">
                <a:cs typeface="Arial" panose="020B0604020202020204" pitchFamily="34" charset="0"/>
              </a:rPr>
              <a:t>μt</a:t>
            </a:r>
            <a:r>
              <a:rPr lang="x-none" altLang="en-US"/>
              <a:t> ) 		+ 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Right Arrow 1"/>
          <p:cNvSpPr/>
          <p:nvPr/>
        </p:nvSpPr>
        <p:spPr>
          <a:xfrm rot="16260000">
            <a:off x="2633980" y="36188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4445" y="4387215"/>
            <a:ext cx="158940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Probability something doesn't  happen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Probability at least one thing happens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Probability that the last thing that happened ends in an A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A (very) simple phylogeny...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Open Sans Condensed" panose="020B0806030504020204" charset="0"/>
                <a:cs typeface="Open Sans Condensed" panose="020B0806030504020204" charset="0"/>
              </a:rPr>
              <a:t>time</a:t>
            </a:r>
            <a:endParaRPr lang="x-none" altLang="en-US" sz="36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Open Sans Condensed" panose="020B0806030504020204" charset="0"/>
                <a:cs typeface="Open Sans Condensed" panose="020B0806030504020204" charset="0"/>
              </a:rPr>
              <a:t>A</a:t>
            </a:r>
            <a:endParaRPr lang="x-none" altLang="en-US" sz="40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Open Sans Condensed" panose="020B0806030504020204" charset="0"/>
                <a:cs typeface="Open Sans Condensed" panose="020B0806030504020204" charset="0"/>
              </a:rPr>
              <a:t>G</a:t>
            </a:r>
            <a:endParaRPr lang="x-none" altLang="en-US" sz="36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AG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Probability at least one thing happens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Probability that the last thing that happened ends in an G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A (very) simple phylogeny...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Open Sans Condensed" panose="020B0806030504020204" charset="0"/>
                <a:cs typeface="Open Sans Condensed" panose="020B0806030504020204" charset="0"/>
              </a:rPr>
              <a:t>time</a:t>
            </a:r>
            <a:endParaRPr lang="x-none" altLang="en-US" sz="36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Open Sans Condensed" panose="020B0806030504020204" charset="0"/>
                <a:cs typeface="Open Sans Condensed" panose="020B0806030504020204" charset="0"/>
              </a:rPr>
              <a:t>A</a:t>
            </a:r>
            <a:endParaRPr lang="x-none" altLang="en-US" sz="40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Open Sans Condensed" panose="020B0806030504020204" charset="0"/>
                <a:cs typeface="Open Sans Condensed" panose="020B0806030504020204" charset="0"/>
              </a:rPr>
              <a:t>C</a:t>
            </a:r>
            <a:endParaRPr lang="x-none" altLang="en-US" sz="36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</a:t>
            </a:r>
            <a:r>
              <a:rPr lang="x-none" altLang="en-US" baseline="-25000">
                <a:latin typeface="Open Sans Condensed" panose="020B0806030504020204" charset="0"/>
                <a:cs typeface="Open Sans Condensed" panose="020B0806030504020204" charset="0"/>
              </a:rPr>
              <a:t>AC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= 				(1 - 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e</a:t>
            </a:r>
            <a:r>
              <a:rPr lang="x-none" altLang="en-US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-μt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)(1/4)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Probability at least one thing happens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Probability that the last thing that happened ends in an C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A (very) simple phylogeny...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Open Sans Condensed" panose="020B0806030504020204" charset="0"/>
                <a:cs typeface="Open Sans Condensed" panose="020B0806030504020204" charset="0"/>
              </a:rPr>
              <a:t>time</a:t>
            </a:r>
            <a:endParaRPr lang="x-none" altLang="en-US" sz="36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Open Sans Condensed" panose="020B0806030504020204" charset="0"/>
                <a:cs typeface="Open Sans Condensed" panose="020B0806030504020204" charset="0"/>
              </a:rPr>
              <a:t>A</a:t>
            </a:r>
            <a:endParaRPr lang="x-none" altLang="en-US" sz="40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Open Sans Condensed" panose="020B0806030504020204" charset="0"/>
                <a:cs typeface="Open Sans Condensed" panose="020B0806030504020204" charset="0"/>
              </a:rPr>
              <a:t>T</a:t>
            </a:r>
            <a:endParaRPr lang="x-none" altLang="en-US" sz="3600" b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</a:t>
            </a:r>
            <a:r>
              <a:rPr lang="x-none" altLang="en-US" baseline="-25000">
                <a:latin typeface="Open Sans Condensed" panose="020B0806030504020204" charset="0"/>
                <a:cs typeface="Open Sans Condensed" panose="020B0806030504020204" charset="0"/>
              </a:rPr>
              <a:t>AT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= 				(1 - 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e</a:t>
            </a:r>
            <a:r>
              <a:rPr lang="x-none" altLang="en-US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-μt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)(1/4)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Probability at least one thing happens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Probability that the last thing that happened ends in an T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One last bit...substitutions vs. "events"  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052955" y="1943100"/>
            <a:ext cx="4492625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 i="1">
                <a:latin typeface="Open Sans Condensed" panose="020B0806030504020204" charset="0"/>
                <a:cs typeface="Open Sans Condensed" panose="020B0806030504020204" charset="0"/>
              </a:rPr>
              <a:t>ν </a:t>
            </a:r>
            <a:r>
              <a:rPr lang="x-none" altLang="en-US" sz="4800" i="1">
                <a:latin typeface="Open Sans Condensed" panose="020B0806030504020204" charset="0"/>
                <a:cs typeface="Open Sans Condensed" panose="020B0806030504020204" charset="0"/>
              </a:rPr>
              <a:t>= (3/4)</a:t>
            </a:r>
            <a:r>
              <a:rPr lang="en-US" sz="4800" i="1">
                <a:latin typeface="Open Sans Condensed" panose="020B0806030504020204" charset="0"/>
                <a:cs typeface="Open Sans Condensed" panose="020B0806030504020204" charset="0"/>
              </a:rPr>
              <a:t>μ</a:t>
            </a:r>
            <a:r>
              <a:rPr lang="x-none" altLang="en-US" sz="4800" i="1">
                <a:latin typeface="Open Sans Condensed" panose="020B0806030504020204" charset="0"/>
                <a:cs typeface="Open Sans Condensed" panose="020B0806030504020204" charset="0"/>
              </a:rPr>
              <a:t>t</a:t>
            </a:r>
            <a:r>
              <a:rPr lang="en-US" sz="4800">
                <a:latin typeface="Open Sans Condensed" panose="020B0806030504020204" charset="0"/>
                <a:cs typeface="Open Sans Condensed" panose="020B0806030504020204" charset="0"/>
              </a:rPr>
              <a:t> </a:t>
            </a:r>
            <a:r>
              <a:rPr lang="x-none" altLang="en-US" sz="4800">
                <a:latin typeface="Open Sans Condensed" panose="020B0806030504020204" charset="0"/>
                <a:cs typeface="Open Sans Condensed" panose="020B0806030504020204" charset="0"/>
              </a:rPr>
              <a:t>= </a:t>
            </a:r>
            <a:r>
              <a:rPr lang="x-none" altLang="en-US" sz="4800" i="1">
                <a:latin typeface="Open Sans Condensed" panose="020B0806030504020204" charset="0"/>
                <a:cs typeface="Open Sans Condensed" panose="020B0806030504020204" charset="0"/>
              </a:rPr>
              <a:t>3</a:t>
            </a:r>
            <a:r>
              <a:rPr lang="en-US" sz="4800" i="1">
                <a:latin typeface="Open Sans Condensed" panose="020B0806030504020204" charset="0"/>
                <a:cs typeface="Open Sans Condensed" panose="020B0806030504020204" charset="0"/>
              </a:rPr>
              <a:t>β</a:t>
            </a:r>
            <a:r>
              <a:rPr lang="x-none" altLang="en-US" sz="4800" i="1">
                <a:latin typeface="Open Sans Condensed" panose="020B0806030504020204" charset="0"/>
                <a:cs typeface="Open Sans Condensed" panose="020B0806030504020204" charset="0"/>
              </a:rPr>
              <a:t>t</a:t>
            </a:r>
            <a:endParaRPr lang="x-none" altLang="en-US" sz="4800" i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689611" y="417068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Only 3 out of 4 events results in a substitution. Thus, we can define the substitution rate </a:t>
            </a:r>
            <a:r>
              <a:rPr lang="en-US" i="1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ν</a:t>
            </a:r>
            <a:r>
              <a:rPr lang="x-none" altLang="en-US" i="1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. </a:t>
            </a:r>
            <a:endParaRPr lang="x-none" altLang="en-US" i="1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114675" y="3206750"/>
            <a:ext cx="2534285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US" sz="4800" i="1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4</a:t>
            </a:r>
            <a:r>
              <a:rPr lang="en-US" sz="4800" i="1">
                <a:latin typeface="Open Sans Condensed" panose="020B0806030504020204" charset="0"/>
                <a:cs typeface="Open Sans Condensed" panose="020B0806030504020204" charset="0"/>
              </a:rPr>
              <a:t>ν</a:t>
            </a:r>
            <a:r>
              <a:rPr lang="x-none" altLang="en-US" sz="4800" i="1">
                <a:latin typeface="Open Sans Condensed" panose="020B0806030504020204" charset="0"/>
                <a:cs typeface="Open Sans Condensed" panose="020B0806030504020204" charset="0"/>
              </a:rPr>
              <a:t>/3</a:t>
            </a:r>
            <a:r>
              <a:rPr lang="en-US" sz="4800" i="1">
                <a:latin typeface="Open Sans Condensed" panose="020B0806030504020204" charset="0"/>
                <a:cs typeface="Open Sans Condensed" panose="020B0806030504020204" charset="0"/>
              </a:rPr>
              <a:t> </a:t>
            </a:r>
            <a:r>
              <a:rPr lang="x-none" altLang="en-US" sz="4800" i="1">
                <a:latin typeface="Open Sans Condensed" panose="020B0806030504020204" charset="0"/>
                <a:cs typeface="Open Sans Condensed" panose="020B0806030504020204" charset="0"/>
              </a:rPr>
              <a:t>= </a:t>
            </a:r>
            <a:r>
              <a:rPr lang="en-US" sz="4800" i="1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μ</a:t>
            </a:r>
            <a:r>
              <a:rPr lang="x-none" altLang="en-US" sz="4800" i="1">
                <a:latin typeface="Open Sans Condensed" panose="020B0806030504020204" charset="0"/>
                <a:cs typeface="Open Sans Condensed" panose="020B0806030504020204" charset="0"/>
              </a:rPr>
              <a:t>t</a:t>
            </a:r>
            <a:endParaRPr lang="x-none" altLang="en-US" sz="4800" i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Content Placeholder 17"/>
          <p:cNvSpPr>
            <a:spLocks noGrp="1"/>
          </p:cNvSpPr>
          <p:nvPr/>
        </p:nvSpPr>
        <p:spPr>
          <a:xfrm>
            <a:off x="741046" y="46228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</a:t>
            </a:r>
            <a:r>
              <a:rPr lang="x-none" altLang="en-US" baseline="-25000">
                <a:latin typeface="Open Sans Condensed" panose="020B0806030504020204" charset="0"/>
                <a:cs typeface="Open Sans Condensed" panose="020B0806030504020204" charset="0"/>
              </a:rPr>
              <a:t>AA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= 	(e</a:t>
            </a:r>
            <a:r>
              <a:rPr lang="x-none" altLang="en-US" baseline="30000">
                <a:latin typeface="Open Sans Condensed" panose="020B0806030504020204" charset="0"/>
                <a:cs typeface="Open Sans Condensed" panose="020B0806030504020204" charset="0"/>
              </a:rPr>
              <a:t>-μt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) 		+ 	(1 - 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e</a:t>
            </a:r>
            <a:r>
              <a:rPr lang="x-none" altLang="en-US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-μt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)(1/4)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176" y="1224918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</a:t>
            </a:r>
            <a:r>
              <a:rPr lang="x-none" altLang="en-US" baseline="-25000">
                <a:latin typeface="Open Sans Condensed" panose="020B0806030504020204" charset="0"/>
                <a:cs typeface="Open Sans Condensed" panose="020B0806030504020204" charset="0"/>
              </a:rPr>
              <a:t>AG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= 				(1 - 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e</a:t>
            </a:r>
            <a:r>
              <a:rPr lang="x-none" altLang="en-US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-μt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)(1/4)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5" name="Content Placeholder 17"/>
          <p:cNvSpPr>
            <a:spLocks noGrp="1"/>
          </p:cNvSpPr>
          <p:nvPr/>
        </p:nvSpPr>
        <p:spPr>
          <a:xfrm>
            <a:off x="729616" y="193294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</a:t>
            </a:r>
            <a:r>
              <a:rPr lang="x-none" altLang="en-US" baseline="-25000">
                <a:latin typeface="Open Sans Condensed" panose="020B0806030504020204" charset="0"/>
                <a:cs typeface="Open Sans Condensed" panose="020B0806030504020204" charset="0"/>
              </a:rPr>
              <a:t>AC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= 				(1 - 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e</a:t>
            </a:r>
            <a:r>
              <a:rPr lang="x-none" altLang="en-US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-μt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)(1/4)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6" name="Content Placeholder 17"/>
          <p:cNvSpPr>
            <a:spLocks noGrp="1"/>
          </p:cNvSpPr>
          <p:nvPr/>
        </p:nvSpPr>
        <p:spPr>
          <a:xfrm>
            <a:off x="719456" y="261175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</a:t>
            </a:r>
            <a:r>
              <a:rPr lang="x-none" altLang="en-US" baseline="-25000">
                <a:latin typeface="Open Sans Condensed" panose="020B0806030504020204" charset="0"/>
                <a:cs typeface="Open Sans Condensed" panose="020B0806030504020204" charset="0"/>
              </a:rPr>
              <a:t>AT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= 				(1 - 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e</a:t>
            </a:r>
            <a:r>
              <a:rPr lang="x-none" altLang="en-US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-μt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)(1/4)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Content Placeholder 17"/>
          <p:cNvSpPr>
            <a:spLocks noGrp="1"/>
          </p:cNvSpPr>
          <p:nvPr/>
        </p:nvSpPr>
        <p:spPr>
          <a:xfrm>
            <a:off x="741046" y="46228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</a:t>
            </a:r>
            <a:r>
              <a:rPr lang="x-none" altLang="en-US" baseline="-25000">
                <a:latin typeface="Open Sans Condensed" panose="020B0806030504020204" charset="0"/>
                <a:cs typeface="Open Sans Condensed" panose="020B0806030504020204" charset="0"/>
              </a:rPr>
              <a:t>AA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= 	(1/4) 		+ 	(3/4)(e</a:t>
            </a:r>
            <a:r>
              <a:rPr lang="x-none" altLang="en-US" baseline="30000">
                <a:latin typeface="Open Sans Condensed" panose="020B0806030504020204" charset="0"/>
                <a:cs typeface="Open Sans Condensed" panose="020B0806030504020204" charset="0"/>
              </a:rPr>
              <a:t>-</a:t>
            </a:r>
            <a:r>
              <a:rPr lang="x-none" alt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4</a:t>
            </a:r>
            <a:r>
              <a:rPr 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ν</a:t>
            </a:r>
            <a:r>
              <a:rPr lang="x-none" alt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/3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) 	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176" y="1224918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</a:t>
            </a:r>
            <a:r>
              <a:rPr lang="x-none" altLang="en-US" baseline="-25000">
                <a:latin typeface="Open Sans Condensed" panose="020B0806030504020204" charset="0"/>
                <a:cs typeface="Open Sans Condensed" panose="020B0806030504020204" charset="0"/>
              </a:rPr>
              <a:t>AG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= 	(1/4) 		-	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(1/4)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(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e</a:t>
            </a:r>
            <a:r>
              <a:rPr lang="x-none" altLang="en-US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-</a:t>
            </a:r>
            <a:r>
              <a:rPr lang="x-none" alt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4</a:t>
            </a:r>
            <a:r>
              <a:rPr 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ν</a:t>
            </a:r>
            <a:r>
              <a:rPr lang="x-none" alt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/3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)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5" name="Content Placeholder 17"/>
          <p:cNvSpPr>
            <a:spLocks noGrp="1"/>
          </p:cNvSpPr>
          <p:nvPr/>
        </p:nvSpPr>
        <p:spPr>
          <a:xfrm>
            <a:off x="729616" y="193294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</a:t>
            </a:r>
            <a:r>
              <a:rPr lang="x-none" altLang="en-US" baseline="-25000">
                <a:latin typeface="Open Sans Condensed" panose="020B0806030504020204" charset="0"/>
                <a:cs typeface="Open Sans Condensed" panose="020B0806030504020204" charset="0"/>
              </a:rPr>
              <a:t>AC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= 	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(1/4) 		-	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(1/4)(e</a:t>
            </a:r>
            <a:r>
              <a:rPr lang="x-none" altLang="en-US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-</a:t>
            </a:r>
            <a:r>
              <a:rPr lang="x-none" alt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4</a:t>
            </a:r>
            <a:r>
              <a:rPr 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ν</a:t>
            </a:r>
            <a:r>
              <a:rPr lang="x-none" alt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/3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)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pPr marL="0" indent="0">
              <a:buNone/>
            </a:pP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6" name="Content Placeholder 17"/>
          <p:cNvSpPr>
            <a:spLocks noGrp="1"/>
          </p:cNvSpPr>
          <p:nvPr/>
        </p:nvSpPr>
        <p:spPr>
          <a:xfrm>
            <a:off x="719456" y="261175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</a:t>
            </a:r>
            <a:r>
              <a:rPr lang="x-none" altLang="en-US" baseline="-25000">
                <a:latin typeface="Open Sans Condensed" panose="020B0806030504020204" charset="0"/>
                <a:cs typeface="Open Sans Condensed" panose="020B0806030504020204" charset="0"/>
              </a:rPr>
              <a:t>AT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= 	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(1/4) 		-	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(1/4)(e</a:t>
            </a:r>
            <a:r>
              <a:rPr lang="x-none" altLang="en-US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-</a:t>
            </a:r>
            <a:r>
              <a:rPr lang="x-none" alt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4</a:t>
            </a:r>
            <a:r>
              <a:rPr 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ν</a:t>
            </a:r>
            <a:r>
              <a:rPr lang="x-none" altLang="en-US" i="1" baseline="30000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/3</a:t>
            </a: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)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pPr marL="0" indent="0">
              <a:buNone/>
            </a:pPr>
            <a:endParaRPr lang="x-none" altLang="en-US"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97405" y="4643120"/>
            <a:ext cx="548894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800">
                <a:latin typeface="Open Sans Condensed" panose="020B0806030504020204" charset="0"/>
                <a:cs typeface="Open Sans Condensed" panose="020B0806030504020204" charset="0"/>
              </a:rPr>
              <a:t>Sanity check: </a:t>
            </a:r>
            <a:br>
              <a:rPr lang="x-none" altLang="en-US" sz="4800"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x-none" altLang="en-US" sz="4800">
                <a:latin typeface="Open Sans Condensed" panose="020B0806030504020204" charset="0"/>
                <a:cs typeface="Open Sans Condensed" panose="020B0806030504020204" charset="0"/>
              </a:rPr>
              <a:t>Do they all add to 1? </a:t>
            </a:r>
            <a:endParaRPr lang="x-none" altLang="en-US" sz="48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3775" y="746760"/>
            <a:ext cx="6969760" cy="55156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560" y="384810"/>
            <a:ext cx="8128000" cy="61099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981" y="351791"/>
            <a:ext cx="5915034" cy="994174"/>
          </a:xfrm>
        </p:spPr>
        <p:txBody>
          <a:bodyPr/>
          <a:p>
            <a:pPr algn="ctr"/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Tree space "moves"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119" y="1651159"/>
            <a:ext cx="3489484" cy="114204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1669733" y="2807018"/>
            <a:ext cx="2392680" cy="53054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300">
                <a:latin typeface="Open Sans Condensed" panose="020B0806030504020204" charset="0"/>
                <a:cs typeface="Open Sans Condensed" panose="020B0806030504020204" charset="0"/>
              </a:rPr>
              <a:t>Nearest Neighbor Interchange (NNI)</a:t>
            </a:r>
            <a:endParaRPr lang="x-none" altLang="en-US" sz="33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93" y="1484471"/>
            <a:ext cx="2058353" cy="1925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279" y="3381851"/>
            <a:ext cx="1784509" cy="2005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73" y="3322796"/>
            <a:ext cx="1352074" cy="182356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5493068" y="5353526"/>
            <a:ext cx="2392680" cy="53054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300">
                <a:latin typeface="Open Sans Condensed" panose="020B0806030504020204" charset="0"/>
                <a:cs typeface="Open Sans Condensed" panose="020B0806030504020204" charset="0"/>
              </a:rPr>
              <a:t>Subtree pruning and regrafting (SPR)</a:t>
            </a:r>
            <a:endParaRPr lang="x-none" altLang="en-US" sz="33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1" name="Left Arrow 10"/>
          <p:cNvSpPr/>
          <p:nvPr/>
        </p:nvSpPr>
        <p:spPr>
          <a:xfrm rot="19260000">
            <a:off x="3908584" y="2867978"/>
            <a:ext cx="1239203" cy="5448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94" y="3597593"/>
            <a:ext cx="1830705" cy="16487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274" y="3928110"/>
            <a:ext cx="1550670" cy="194595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1052036" y="5417344"/>
            <a:ext cx="2392680" cy="53054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300">
                <a:latin typeface="Open Sans Condensed" panose="020B0806030504020204" charset="0"/>
                <a:cs typeface="Open Sans Condensed" panose="020B0806030504020204" charset="0"/>
              </a:rPr>
              <a:t>Tree bisection and reconnection (TBR)</a:t>
            </a:r>
            <a:endParaRPr lang="x-none" altLang="en-US" sz="33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bldLvl="0" animBg="1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575" y="89535"/>
            <a:ext cx="8250555" cy="67087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026285" y="15830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22475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30095" y="38195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07870" y="494665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812540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03015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32225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37940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81345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71820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01030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06745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544435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34910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564120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569835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156527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15671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15671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155575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26847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2686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2686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26752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38277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3829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3829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38182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44905" y="493522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34665" y="49244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38065" y="49428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95440" y="49371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605" y="220980"/>
            <a:ext cx="8677910" cy="59105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35505" y="110680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279775" y="110807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0    1    0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18330" y="111506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519420" y="111061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09410" y="110617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819390" y="111315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  <p:bldP spid="7" grpId="0"/>
      <p:bldP spid="6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</a:rPr>
              <a:t>Distance between tree spaces changes depending on which moves you use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</a:rPr>
              <a:t>NNI fastest, least computationally intensive, but the largest distances between trees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endParaRPr lang="en-US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</a:rPr>
              <a:t>TBR slowest, most computationally intensive, but shortest distances between trees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endParaRPr lang="en-US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</a:rPr>
              <a:t>SPR intermediate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825" y="220980"/>
            <a:ext cx="8677910" cy="59105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35505" y="110680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279775" y="110807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0    1    0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18330" y="111506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519420" y="111061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09410" y="110617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819390" y="111315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626360" y="2477770"/>
            <a:ext cx="10179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>
                <a:latin typeface="Ubuntu" charset="0"/>
                <a:cs typeface="Ubuntu" charset="0"/>
              </a:rPr>
              <a:t>0.12  0.12  0.1</a:t>
            </a:r>
            <a:endParaRPr lang="en-US" altLang="x-none" sz="1000">
              <a:latin typeface="Ubuntu" charset="0"/>
              <a:cs typeface="Ubuntu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" y="242570"/>
            <a:ext cx="9510395" cy="6089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1173" y="1052989"/>
            <a:ext cx="5227796" cy="4956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6" y="459582"/>
            <a:ext cx="5915034" cy="994174"/>
          </a:xfrm>
        </p:spPr>
        <p:txBody>
          <a:bodyPr/>
          <a:p>
            <a:r>
              <a:rPr lang="x-none" altLang="en-US" sz="2100">
                <a:latin typeface="Open Sans Condensed" panose="020B0806030504020204" charset="0"/>
                <a:cs typeface="Open Sans Condensed" panose="020B0806030504020204" charset="0"/>
              </a:rPr>
              <a:t>Branch and bound</a:t>
            </a:r>
            <a:endParaRPr lang="x-none" altLang="en-US" sz="21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6558" y="1054735"/>
            <a:ext cx="5629275" cy="487108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527051" y="471012"/>
            <a:ext cx="5915034" cy="99417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 sz="2100">
                <a:latin typeface="Open Sans Condensed" panose="020B0806030504020204" charset="0"/>
                <a:cs typeface="Open Sans Condensed" panose="020B0806030504020204" charset="0"/>
              </a:rPr>
              <a:t>Branch and bound</a:t>
            </a:r>
            <a:endParaRPr lang="x-none" altLang="en-US" sz="21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004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Felsenstein &amp; the birth of statistical phylogenetics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286760"/>
            <a:ext cx="7886700" cy="697865"/>
          </a:xfrm>
        </p:spPr>
        <p:txBody>
          <a:bodyPr/>
          <a:p>
            <a:pPr marL="0" indent="0" algn="ctr">
              <a:buNone/>
            </a:pPr>
            <a:r>
              <a:rPr lang="en-US" altLang="en-US">
                <a:latin typeface="Open Sans Condensed" panose="020B0806030504020204" charset="0"/>
                <a:cs typeface="Open Sans Condensed" panose="020B0806030504020204" charset="0"/>
              </a:rPr>
              <a:t>How do we think about probabilities &amp; trees? </a:t>
            </a:r>
            <a:endParaRPr lang="en-US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5680</Words>
  <Application>WPS Presentation</Application>
  <PresentationFormat>Widescreen</PresentationFormat>
  <Paragraphs>516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3" baseType="lpstr">
      <vt:lpstr>Arial</vt:lpstr>
      <vt:lpstr>SimSun</vt:lpstr>
      <vt:lpstr>Wingdings</vt:lpstr>
      <vt:lpstr>Arial Black</vt:lpstr>
      <vt:lpstr>Open Sans Condensed</vt:lpstr>
      <vt:lpstr>Calibri</vt:lpstr>
      <vt:lpstr>Cabin</vt:lpstr>
      <vt:lpstr>Microsoft YaHei</vt:lpstr>
      <vt:lpstr>Droid Sans Fallback</vt:lpstr>
      <vt:lpstr>Arial Unicode MS</vt:lpstr>
      <vt:lpstr>Ubuntu</vt:lpstr>
      <vt:lpstr>Office Theme</vt:lpstr>
      <vt:lpstr>Practical considerations   </vt:lpstr>
      <vt:lpstr>Heuristic searches</vt:lpstr>
      <vt:lpstr>PowerPoint 演示文稿</vt:lpstr>
      <vt:lpstr>PowerPoint 演示文稿</vt:lpstr>
      <vt:lpstr>Tree space "moves"</vt:lpstr>
      <vt:lpstr>Distance between tree spaces changes depending on which moves you use</vt:lpstr>
      <vt:lpstr>Branch and bound</vt:lpstr>
      <vt:lpstr>PowerPoint 演示文稿</vt:lpstr>
      <vt:lpstr>Felsenstein &amp; the birth of statistical phylogenetics</vt:lpstr>
      <vt:lpstr>PowerPoint 演示文稿</vt:lpstr>
      <vt:lpstr>Full disclaimer: I'm borrowing A LOT of this material from Paul Lewis (Uconn) (Check out his teaching materials!) </vt:lpstr>
      <vt:lpstr>If two DNA sequences are unrelated, what % of bases (aligned sites) do you expect to be identical? </vt:lpstr>
      <vt:lpstr>Why do we need statistics? </vt:lpstr>
      <vt:lpstr>"Long-branch attraction"</vt:lpstr>
      <vt:lpstr>P(            |         )</vt:lpstr>
      <vt:lpstr>How do we treat trees probabilistically?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Combining probabilities:  The AND rule</vt:lpstr>
      <vt:lpstr>Combining probabilities:  The AND rule in phylogenetics</vt:lpstr>
      <vt:lpstr>Combining probabilities:  The AND rule in phylogenetics</vt:lpstr>
      <vt:lpstr>PowerPoint 演示文稿</vt:lpstr>
      <vt:lpstr>Combining probabilities:  The OR rule</vt:lpstr>
      <vt:lpstr>Combining probabilities:  The OR rule in phylogenetics</vt:lpstr>
      <vt:lpstr>Combining probabilities:  The OR rule in phylogenetics</vt:lpstr>
      <vt:lpstr>There are 26 = 64 possible node assignments for Tree1. We could calculate the likelihood of each one, then ________ them together, to get the total Likelihood(Tree1 | Data).    Now, like parsimony, you can do either a heuristic or exhaustive search for the tree with the maximum likelihood)  </vt:lpstr>
      <vt:lpstr>We used discrete time units. Biology will want continuous time</vt:lpstr>
      <vt:lpstr>Continuous-Time Markov Models</vt:lpstr>
      <vt:lpstr>Our model of change depends on time: We must estimate branch lengths</vt:lpstr>
      <vt:lpstr>Probabilities are dependent on time</vt:lpstr>
      <vt:lpstr>PowerPoint 演示文稿</vt:lpstr>
      <vt:lpstr>A (very) simple phylogeny...</vt:lpstr>
      <vt:lpstr>A (very) simple phylogeny...</vt:lpstr>
      <vt:lpstr>A (very) simple phylogeny...</vt:lpstr>
      <vt:lpstr>A (very) simple phylogeny...</vt:lpstr>
      <vt:lpstr>A (very) simple phylogeny...</vt:lpstr>
      <vt:lpstr>One last bit...substitutions vs. "events"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Pruning algorithm</vt:lpstr>
      <vt:lpstr>Pruning algorithm</vt:lpstr>
      <vt:lpstr>Pruning algorithm</vt:lpstr>
      <vt:lpstr>Pruning algorithm</vt:lpstr>
      <vt:lpstr>Pruning algorithm</vt:lpstr>
      <vt:lpstr>Pruning algorithm</vt:lpstr>
      <vt:lpstr>Pruning algorithm</vt:lpstr>
      <vt:lpstr>Pruning algorithm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Macroevolution &amp; Phylogenetics</dc:title>
  <dc:creator>juyeda</dc:creator>
  <cp:lastModifiedBy>juyeda</cp:lastModifiedBy>
  <cp:revision>23</cp:revision>
  <dcterms:created xsi:type="dcterms:W3CDTF">2024-09-05T01:43:52Z</dcterms:created>
  <dcterms:modified xsi:type="dcterms:W3CDTF">2024-09-05T01:43:52Z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1033-11.1.0.11720</vt:lpwstr>
  </property>
  <property fmtid="{D5CDD505-2E9C-101B-9397-08002B2CF9AE}" pid="3" name="ICV">
    <vt:lpwstr/>
  </property>
</Properties>
</file>